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3"/>
  </p:notesMasterIdLst>
  <p:sldIdLst>
    <p:sldId id="316" r:id="rId2"/>
    <p:sldId id="397" r:id="rId3"/>
    <p:sldId id="398" r:id="rId4"/>
    <p:sldId id="399" r:id="rId5"/>
    <p:sldId id="411" r:id="rId6"/>
    <p:sldId id="400" r:id="rId7"/>
    <p:sldId id="420" r:id="rId8"/>
    <p:sldId id="419" r:id="rId9"/>
    <p:sldId id="421" r:id="rId10"/>
    <p:sldId id="402" r:id="rId11"/>
    <p:sldId id="404" r:id="rId12"/>
    <p:sldId id="403" r:id="rId13"/>
    <p:sldId id="409" r:id="rId14"/>
    <p:sldId id="410" r:id="rId15"/>
    <p:sldId id="422" r:id="rId16"/>
    <p:sldId id="423" r:id="rId17"/>
    <p:sldId id="415" r:id="rId18"/>
    <p:sldId id="281" r:id="rId19"/>
    <p:sldId id="412" r:id="rId20"/>
    <p:sldId id="408" r:id="rId21"/>
    <p:sldId id="417" r:id="rId2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FFDA22"/>
    <a:srgbClr val="ED1941"/>
    <a:srgbClr val="FFFF00"/>
    <a:srgbClr val="F3F6F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209" autoAdjust="0"/>
    <p:restoredTop sz="96696"/>
  </p:normalViewPr>
  <p:slideViewPr>
    <p:cSldViewPr snapToGrid="0" snapToObjects="1">
      <p:cViewPr varScale="1">
        <p:scale>
          <a:sx n="87" d="100"/>
          <a:sy n="87" d="100"/>
        </p:scale>
        <p:origin x="778" y="91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0.png"/><Relationship Id="rId4" Type="http://schemas.openxmlformats.org/officeDocument/2006/relationships/image" Target="../media/image4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blipFill>
                <a:blip r:embed="rId4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 dirty="0"/>
                  <a:t> becomes the X variable</a:t>
                </a:r>
              </a:p>
              <a:p>
                <a:pPr algn="ctr"/>
                <a:r>
                  <a:rPr lang="en-GB" sz="16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5"/>
                <a:stretch>
                  <a:fillRect t="-1460" r="-1433" b="-8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600" dirty="0"/>
                  <a:t> (i.e. the casual effect of X on Y) you get biased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Of course we don’t know if this is the case in our data before we start any analysis</a:t>
                </a:r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  <a:blipFill>
                <a:blip r:embed="rId7"/>
                <a:stretch>
                  <a:fillRect r="-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/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Need to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but cannot use simple t or F test because under H0 it would be biased</a:t>
                </a:r>
              </a:p>
            </p:txBody>
          </p:sp>
        </mc:Choice>
        <mc:Fallback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  <a:blipFill>
                <a:blip r:embed="rId9"/>
                <a:stretch>
                  <a:fillRect l="-802" r="-2749" b="-7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5DB45A-4213-46A0-82BF-37FBD4340612}"/>
              </a:ext>
            </a:extLst>
          </p:cNvPr>
          <p:cNvSpPr txBox="1"/>
          <p:nvPr/>
        </p:nvSpPr>
        <p:spPr>
          <a:xfrm>
            <a:off x="3761688" y="342959"/>
            <a:ext cx="6560082" cy="776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library(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urca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ur.df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df$lnindex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 Augmented Dickey-Fuller Test Unit Root Test 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Test regression none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z.lag.1 - 1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-8.343e-04 -2.643e-05  4.240e-06  4.131e-05  1.922e-04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z.lag.1    -2.155e-05  2.703e-05  -0.797    0.426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9.924e-01  5.596e-03 177.334   &lt;2e-16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7.414e-05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0.9812, Adjusted R-squared:  0.9811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1.739e+04 on 2 and 667 DF,  p-value: &lt; 2.2e-16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Value of test-statistic is: -0.7971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Critical values for test statistics: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1pct  5pct 10pct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tau1 -2.58 -1.95 -1.62</a:t>
            </a:r>
            <a:endParaRPr lang="en-GB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5183060" y="7303401"/>
            <a:ext cx="704496" cy="742641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6767513" y="6836208"/>
            <a:ext cx="919345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686858" y="7026942"/>
            <a:ext cx="2458516" cy="124301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887556" y="7674722"/>
            <a:ext cx="4257818" cy="5952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because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2642887" y="487600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0. 0929% lower GDP…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88AD-05D5-4323-AFFC-EE288E45BEC0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97F3B4-C64F-478B-8DA3-398E0AAE409E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8C1DB5-BB01-4779-9FDE-3DCDD285076C}"/>
              </a:ext>
            </a:extLst>
          </p:cNvPr>
          <p:cNvSpPr/>
          <p:nvPr/>
        </p:nvSpPr>
        <p:spPr>
          <a:xfrm>
            <a:off x="3128994" y="2671477"/>
            <a:ext cx="7316267" cy="2392218"/>
          </a:xfrm>
          <a:prstGeom prst="wedgeRectCallout">
            <a:avLst>
              <a:gd name="adj1" fmla="val -12515"/>
              <a:gd name="adj2" fmla="val -9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Note how to create lagged values: use the </a:t>
            </a:r>
            <a:r>
              <a:rPr lang="en-GB" dirty="0" err="1"/>
              <a:t>dplyr</a:t>
            </a:r>
            <a:r>
              <a:rPr lang="en-GB" dirty="0"/>
              <a:t>::lag()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FBF5-1170-4726-9EC4-F52C5964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87" y="5571459"/>
            <a:ext cx="9296952" cy="329997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7A096B6-D5FF-4530-BC89-BC5720A2F7CE}"/>
              </a:ext>
            </a:extLst>
          </p:cNvPr>
          <p:cNvSpPr/>
          <p:nvPr/>
        </p:nvSpPr>
        <p:spPr>
          <a:xfrm rot="1868056">
            <a:off x="10814039" y="4994258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832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2A7A-69FC-44DD-9793-C2FEEC7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 with panel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B7426-1381-408E-9C65-F25A97E80CC8}"/>
              </a:ext>
            </a:extLst>
          </p:cNvPr>
          <p:cNvSpPr txBox="1"/>
          <p:nvPr/>
        </p:nvSpPr>
        <p:spPr>
          <a:xfrm>
            <a:off x="1125416" y="1067547"/>
            <a:ext cx="1030458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arrange(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state,week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group_by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 %&gt;% </a:t>
            </a:r>
          </a:p>
          <a:p>
            <a:pPr latinLnBrk="1">
              <a:spcAft>
                <a:spcPts val="100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mutate(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Dcases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::lag(cases,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),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Ddeaths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deaths-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::lag(deaths,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F26A-3DD9-4D1A-B254-02403A80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91" y="3058305"/>
            <a:ext cx="6854193" cy="315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895F-5D53-4EE5-9A2B-0419C40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61" y="6385130"/>
            <a:ext cx="7746168" cy="245993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AD5473E-4D9B-4C7F-8803-43B8FDF3C427}"/>
              </a:ext>
            </a:extLst>
          </p:cNvPr>
          <p:cNvSpPr/>
          <p:nvPr/>
        </p:nvSpPr>
        <p:spPr>
          <a:xfrm rot="1868056">
            <a:off x="8360986" y="2248911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114D81E-C05E-496B-871D-ABD8CF212510}"/>
              </a:ext>
            </a:extLst>
          </p:cNvPr>
          <p:cNvSpPr/>
          <p:nvPr/>
        </p:nvSpPr>
        <p:spPr>
          <a:xfrm rot="1868056">
            <a:off x="8218517" y="5555533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8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901366" y="1497597"/>
            <a:ext cx="10534316" cy="7407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not take first difference and check Dickey Fuller again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Reliable causal estimators you can only get from a stationary series.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have panel data you can control for specific time effects (and cross sectional unit effects)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lockshare</a:t>
            </a:r>
            <a:r>
              <a:rPr lang="en-GB" sz="2000" dirty="0"/>
              <a:t>=percentage of population in lockdown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-0.2772%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A897-9A4F-418B-9E71-154D51AAD7E8}"/>
              </a:ext>
            </a:extLst>
          </p:cNvPr>
          <p:cNvSpPr txBox="1"/>
          <p:nvPr/>
        </p:nvSpPr>
        <p:spPr>
          <a:xfrm>
            <a:off x="915988" y="1197291"/>
            <a:ext cx="10971212" cy="496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Dlnindex~cases+lockshare+t,df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-9.141e-04 -1.092e-04  2.947e-05  1.456e-04  1.104e-03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1.209e-04  2.266e-05   5.335 1.31e-07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 5.646e-04  7.334e-05   7.698 5.00e-14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-2.772e-05  1.205e-06 -23.014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6.278e-07  6.152e-08  10.205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0.0002847 on 666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0.6578, Adjusted R-squared:  0.6562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426.7 on 3 and 666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64F52B-3B1E-4373-923F-45E176BDE5DF}"/>
              </a:ext>
            </a:extLst>
          </p:cNvPr>
          <p:cNvSpPr/>
          <p:nvPr/>
        </p:nvSpPr>
        <p:spPr>
          <a:xfrm>
            <a:off x="61697" y="4191000"/>
            <a:ext cx="1673727" cy="326625"/>
          </a:xfrm>
          <a:prstGeom prst="wedgeRoundRectCallout">
            <a:avLst>
              <a:gd name="adj1" fmla="val -17355"/>
              <a:gd name="adj2" fmla="val 201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 100K of cases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5904729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2.26%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795" y="135110"/>
            <a:ext cx="3450701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556" y="3061618"/>
            <a:ext cx="3405041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811" y="5999749"/>
            <a:ext cx="3437656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BFD9-7D56-4CD1-9AB3-3D6A0897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C0E1-B2C3-4D59-AAB8-80FCF13D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1040201"/>
            <a:ext cx="10396614" cy="28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A03CF-C88C-4A27-A2BD-90466DC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1" y="4145596"/>
            <a:ext cx="10601403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01F6B9-CF26-4D80-9693-E4C777D2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" y="4735970"/>
            <a:ext cx="5730240" cy="4338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4C26F-57FD-47CE-8E32-C941058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" y="1202731"/>
            <a:ext cx="5730240" cy="335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99905"/>
              <a:gd name="adj2" fmla="val 250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121120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665008" y="5552660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013723" y="4561627"/>
            <a:ext cx="5436931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448F3B-7EAB-4954-957E-987AF465871F}"/>
              </a:ext>
            </a:extLst>
          </p:cNvPr>
          <p:cNvSpPr/>
          <p:nvPr/>
        </p:nvSpPr>
        <p:spPr>
          <a:xfrm>
            <a:off x="6753144" y="6857837"/>
            <a:ext cx="3276600" cy="2091485"/>
          </a:xfrm>
          <a:prstGeom prst="wedgeRectCallout">
            <a:avLst>
              <a:gd name="adj1" fmla="val -71716"/>
              <a:gd name="adj2" fmla="val -697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Example issue: suppose in some weeks there are school holidays (and hence a lower number of covid cases). Also suppose that hoax tweeters are more active over the holidays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2B72E-2445-430D-B375-5F6954D9EE14}"/>
              </a:ext>
            </a:extLst>
          </p:cNvPr>
          <p:cNvSpPr txBox="1"/>
          <p:nvPr/>
        </p:nvSpPr>
        <p:spPr>
          <a:xfrm>
            <a:off x="6709340" y="396705"/>
            <a:ext cx="6557132" cy="433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cases~cumhoaxsh+factor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(state)+factor(week),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1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cases ~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factor(state) + factor(week),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data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Min      1Q  Median      3Q     Max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-244737  -21562    1446   21041  463246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              Estimate Std. Error t value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                -109303      41227  -2.651 0.008107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61619      19128   3.221 0.001304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factor(state)Alaska           -96560      22677  -4.258 2.20e-05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factor(state)Arizona           34689      16951   2.046 0.040899 *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factor(state)Arkansas          -9094      18337  -0.496 0.620015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factor(state)California       224047      17120  13.087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factor(state)Colorado          -8425      17692  -0.476 0.634008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factor(state)Connecticut        4626      18572   0.249 0.803343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factor(state)Delaware         -31191      17875  -1.745 0.081207 .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factor(state)Florida          206617      17752  11.639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C4FF17F-3C20-455E-873B-2A203A18C700}"/>
              </a:ext>
            </a:extLst>
          </p:cNvPr>
          <p:cNvSpPr/>
          <p:nvPr/>
        </p:nvSpPr>
        <p:spPr>
          <a:xfrm>
            <a:off x="7277202" y="5448225"/>
            <a:ext cx="4698487" cy="1079775"/>
          </a:xfrm>
          <a:prstGeom prst="wedgeRectCallout">
            <a:avLst>
              <a:gd name="adj1" fmla="val -35806"/>
              <a:gd name="adj2" fmla="val -604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e.g.: more rural and less densely populated states have also less people engaged in hoax conspiracies</a:t>
            </a:r>
          </a:p>
        </p:txBody>
      </p:sp>
    </p:spTree>
    <p:extLst>
      <p:ext uri="{BB962C8B-B14F-4D97-AF65-F5344CB8AC3E}">
        <p14:creationId xmlns:p14="http://schemas.microsoft.com/office/powerpoint/2010/main" val="11333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B06F-60F8-4466-BDA4-E1DA96F2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cross sectional unit as co-founder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E9BEA-981F-41E4-985D-BA85382EE325}"/>
              </a:ext>
            </a:extLst>
          </p:cNvPr>
          <p:cNvSpPr txBox="1"/>
          <p:nvPr/>
        </p:nvSpPr>
        <p:spPr>
          <a:xfrm>
            <a:off x="2597012" y="2661264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E05-A6D3-473A-BDFD-E1366AC91767}"/>
              </a:ext>
            </a:extLst>
          </p:cNvPr>
          <p:cNvSpPr txBox="1"/>
          <p:nvPr/>
        </p:nvSpPr>
        <p:spPr>
          <a:xfrm>
            <a:off x="8021136" y="2660821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0BDC3-15AF-4A6D-A113-CD51A482AE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64547" y="2815153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874CE-DA83-48DB-93F6-3DBA79586830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745317" y="2968598"/>
            <a:ext cx="1436298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13DEC-8923-431C-8D07-487BAE44E065}"/>
              </a:ext>
            </a:extLst>
          </p:cNvPr>
          <p:cNvSpPr txBox="1"/>
          <p:nvPr/>
        </p:nvSpPr>
        <p:spPr>
          <a:xfrm>
            <a:off x="4624116" y="4086203"/>
            <a:ext cx="3121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Events in a particular week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ECF63E-29C3-43D1-AA62-13ADDF4A9827}"/>
              </a:ext>
            </a:extLst>
          </p:cNvPr>
          <p:cNvCxnSpPr>
            <a:cxnSpLocks/>
            <a:stCxn id="11" idx="1"/>
            <a:endCxn id="4" idx="2"/>
          </p:cNvCxnSpPr>
          <p:nvPr/>
        </p:nvCxnSpPr>
        <p:spPr>
          <a:xfrm flipH="1" flipV="1">
            <a:off x="3380780" y="2969041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791946-4CDD-49C2-9A72-6DDB9B75031E}"/>
              </a:ext>
            </a:extLst>
          </p:cNvPr>
          <p:cNvSpPr txBox="1"/>
          <p:nvPr/>
        </p:nvSpPr>
        <p:spPr>
          <a:xfrm>
            <a:off x="2384600" y="5713213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16997-6D7F-48D9-A8BF-DAEBD292721F}"/>
              </a:ext>
            </a:extLst>
          </p:cNvPr>
          <p:cNvSpPr txBox="1"/>
          <p:nvPr/>
        </p:nvSpPr>
        <p:spPr>
          <a:xfrm>
            <a:off x="7808724" y="5712770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C89F1-2EE7-4CF3-A447-7D93068CDAB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952135" y="5867102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330AF-5215-47EA-8C15-B204FED6C980}"/>
              </a:ext>
            </a:extLst>
          </p:cNvPr>
          <p:cNvCxnSpPr>
            <a:cxnSpLocks/>
            <a:stCxn id="28" idx="3"/>
            <a:endCxn id="25" idx="2"/>
          </p:cNvCxnSpPr>
          <p:nvPr/>
        </p:nvCxnSpPr>
        <p:spPr>
          <a:xfrm flipV="1">
            <a:off x="8177307" y="6020547"/>
            <a:ext cx="791896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123099-30C4-4FE0-ABDB-1B8FB3FE6287}"/>
              </a:ext>
            </a:extLst>
          </p:cNvPr>
          <p:cNvSpPr txBox="1"/>
          <p:nvPr/>
        </p:nvSpPr>
        <p:spPr>
          <a:xfrm>
            <a:off x="4411704" y="7138152"/>
            <a:ext cx="3765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Characteristics of particular state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F43198-BFE5-47E5-BF21-F89A3C9068C5}"/>
              </a:ext>
            </a:extLst>
          </p:cNvPr>
          <p:cNvCxnSpPr>
            <a:cxnSpLocks/>
            <a:stCxn id="28" idx="1"/>
            <a:endCxn id="24" idx="2"/>
          </p:cNvCxnSpPr>
          <p:nvPr/>
        </p:nvCxnSpPr>
        <p:spPr>
          <a:xfrm flipH="1" flipV="1">
            <a:off x="3168368" y="6020990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1916</Words>
  <Application>Microsoft Office PowerPoint</Application>
  <PresentationFormat>Custom</PresentationFormat>
  <Paragraphs>120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</vt:lpstr>
      <vt:lpstr>Panel data example</vt:lpstr>
      <vt:lpstr>Time and cross sectional unit as co-founder</vt:lpstr>
      <vt:lpstr>Autoregression</vt:lpstr>
      <vt:lpstr>Dickey-Fuller test to the rescue</vt:lpstr>
      <vt:lpstr>R to the rrrrrescue</vt:lpstr>
      <vt:lpstr>Getting rid of unit roots – Economic Activity index</vt:lpstr>
      <vt:lpstr>Revisiting COVID vs GDP</vt:lpstr>
      <vt:lpstr>Lagging</vt:lpstr>
      <vt:lpstr>Lagging with panel data</vt:lpstr>
      <vt:lpstr>Summary</vt:lpstr>
      <vt:lpstr>Extra Slides</vt:lpstr>
      <vt:lpstr>Other considerations </vt:lpstr>
      <vt:lpstr>More lags AR(2)?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2021-11-17T10:43:22Z</dcterms:modified>
</cp:coreProperties>
</file>